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1" r:id="rId6"/>
    <p:sldId id="270" r:id="rId7"/>
    <p:sldId id="277" r:id="rId8"/>
    <p:sldId id="278" r:id="rId9"/>
    <p:sldId id="272" r:id="rId10"/>
    <p:sldId id="258" r:id="rId11"/>
    <p:sldId id="259" r:id="rId12"/>
    <p:sldId id="257" r:id="rId13"/>
    <p:sldId id="261" r:id="rId14"/>
    <p:sldId id="279" r:id="rId15"/>
    <p:sldId id="280" r:id="rId16"/>
    <p:sldId id="282" r:id="rId17"/>
    <p:sldId id="264" r:id="rId18"/>
    <p:sldId id="263" r:id="rId19"/>
    <p:sldId id="265" r:id="rId20"/>
    <p:sldId id="281" r:id="rId21"/>
    <p:sldId id="262" r:id="rId22"/>
    <p:sldId id="283" r:id="rId23"/>
    <p:sldId id="275" r:id="rId24"/>
    <p:sldId id="284" r:id="rId25"/>
    <p:sldId id="273" r:id="rId26"/>
    <p:sldId id="285" r:id="rId27"/>
    <p:sldId id="286" r:id="rId28"/>
    <p:sldId id="26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B34EDA-1FF9-4385-80D5-372318490C0C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8AA5FA1-10BA-41C1-9A87-C0A8AAFD06EC}">
      <dgm:prSet/>
      <dgm:spPr/>
      <dgm:t>
        <a:bodyPr/>
        <a:lstStyle/>
        <a:p>
          <a:r>
            <a:rPr lang="en-US"/>
            <a:t>Study: </a:t>
          </a:r>
        </a:p>
        <a:p>
          <a:r>
            <a:rPr lang="en-US"/>
            <a:t>5 K race</a:t>
          </a:r>
        </a:p>
      </dgm:t>
    </dgm:pt>
    <dgm:pt modelId="{F0F057AA-3E70-47D5-9E43-417EC0E1A48D}" type="parTrans" cxnId="{BB7316BC-14DE-4980-8529-0CCF75230F37}">
      <dgm:prSet/>
      <dgm:spPr/>
      <dgm:t>
        <a:bodyPr/>
        <a:lstStyle/>
        <a:p>
          <a:endParaRPr lang="en-US"/>
        </a:p>
      </dgm:t>
    </dgm:pt>
    <dgm:pt modelId="{262632D2-7771-41D9-B6FE-DDDDFADE2BC0}" type="sibTrans" cxnId="{BB7316BC-14DE-4980-8529-0CCF75230F37}">
      <dgm:prSet/>
      <dgm:spPr/>
      <dgm:t>
        <a:bodyPr/>
        <a:lstStyle/>
        <a:p>
          <a:endParaRPr lang="en-US"/>
        </a:p>
      </dgm:t>
    </dgm:pt>
    <dgm:pt modelId="{396C79BB-B610-4EC6-8216-1EEC890C985E}">
      <dgm:prSet/>
      <dgm:spPr/>
      <dgm:t>
        <a:bodyPr/>
        <a:lstStyle/>
        <a:p>
          <a:r>
            <a:rPr lang="en-US"/>
            <a:t>Subjects: </a:t>
          </a:r>
        </a:p>
        <a:p>
          <a:r>
            <a:rPr lang="en-US"/>
            <a:t>20 runners</a:t>
          </a:r>
        </a:p>
      </dgm:t>
    </dgm:pt>
    <dgm:pt modelId="{54590918-0B37-4E14-B912-774A5241035D}" type="parTrans" cxnId="{5FC27CA8-5036-481D-B930-4A3139024124}">
      <dgm:prSet/>
      <dgm:spPr/>
      <dgm:t>
        <a:bodyPr/>
        <a:lstStyle/>
        <a:p>
          <a:endParaRPr lang="en-US"/>
        </a:p>
      </dgm:t>
    </dgm:pt>
    <dgm:pt modelId="{7B3E8D59-BC8E-45FB-AB10-6F24F7115A7E}" type="sibTrans" cxnId="{5FC27CA8-5036-481D-B930-4A3139024124}">
      <dgm:prSet/>
      <dgm:spPr/>
      <dgm:t>
        <a:bodyPr/>
        <a:lstStyle/>
        <a:p>
          <a:endParaRPr lang="en-US"/>
        </a:p>
      </dgm:t>
    </dgm:pt>
    <dgm:pt modelId="{ADEEFC08-8D46-430E-A668-7C14BACDAC63}">
      <dgm:prSet/>
      <dgm:spPr/>
      <dgm:t>
        <a:bodyPr/>
        <a:lstStyle/>
        <a:p>
          <a:r>
            <a:rPr lang="en-US"/>
            <a:t>Data: </a:t>
          </a:r>
        </a:p>
        <a:p>
          <a:r>
            <a:rPr lang="en-US"/>
            <a:t>Finishing time in minutes</a:t>
          </a:r>
        </a:p>
      </dgm:t>
    </dgm:pt>
    <dgm:pt modelId="{150CBE71-C39C-41B0-B94C-B91DEBB60430}" type="parTrans" cxnId="{0C2E9AC2-45A9-4875-877E-03D79494C65E}">
      <dgm:prSet/>
      <dgm:spPr/>
      <dgm:t>
        <a:bodyPr/>
        <a:lstStyle/>
        <a:p>
          <a:endParaRPr lang="en-US"/>
        </a:p>
      </dgm:t>
    </dgm:pt>
    <dgm:pt modelId="{CEF0B570-105A-42CA-B866-6F3038A06D36}" type="sibTrans" cxnId="{0C2E9AC2-45A9-4875-877E-03D79494C65E}">
      <dgm:prSet/>
      <dgm:spPr/>
      <dgm:t>
        <a:bodyPr/>
        <a:lstStyle/>
        <a:p>
          <a:endParaRPr lang="en-US"/>
        </a:p>
      </dgm:t>
    </dgm:pt>
    <dgm:pt modelId="{DAAD9FE8-83E8-4831-B9AB-4E7910F39EE2}" type="pres">
      <dgm:prSet presAssocID="{20B34EDA-1FF9-4385-80D5-372318490C0C}" presName="vert0" presStyleCnt="0">
        <dgm:presLayoutVars>
          <dgm:dir/>
          <dgm:animOne val="branch"/>
          <dgm:animLvl val="lvl"/>
        </dgm:presLayoutVars>
      </dgm:prSet>
      <dgm:spPr/>
    </dgm:pt>
    <dgm:pt modelId="{8CD21CD6-7483-4752-94A4-5583DB6B66BA}" type="pres">
      <dgm:prSet presAssocID="{78AA5FA1-10BA-41C1-9A87-C0A8AAFD06EC}" presName="thickLine" presStyleLbl="alignNode1" presStyleIdx="0" presStyleCnt="3"/>
      <dgm:spPr/>
    </dgm:pt>
    <dgm:pt modelId="{52D03DFF-8BC6-476A-87DE-272A33730212}" type="pres">
      <dgm:prSet presAssocID="{78AA5FA1-10BA-41C1-9A87-C0A8AAFD06EC}" presName="horz1" presStyleCnt="0"/>
      <dgm:spPr/>
    </dgm:pt>
    <dgm:pt modelId="{F146F049-5742-469F-BE54-F7DD49CB5038}" type="pres">
      <dgm:prSet presAssocID="{78AA5FA1-10BA-41C1-9A87-C0A8AAFD06EC}" presName="tx1" presStyleLbl="revTx" presStyleIdx="0" presStyleCnt="3"/>
      <dgm:spPr/>
    </dgm:pt>
    <dgm:pt modelId="{C0ACBA13-BE71-486C-8709-A42CA89F909C}" type="pres">
      <dgm:prSet presAssocID="{78AA5FA1-10BA-41C1-9A87-C0A8AAFD06EC}" presName="vert1" presStyleCnt="0"/>
      <dgm:spPr/>
    </dgm:pt>
    <dgm:pt modelId="{DCBBC247-ECB3-40DC-B400-E6D39790A24D}" type="pres">
      <dgm:prSet presAssocID="{396C79BB-B610-4EC6-8216-1EEC890C985E}" presName="thickLine" presStyleLbl="alignNode1" presStyleIdx="1" presStyleCnt="3"/>
      <dgm:spPr/>
    </dgm:pt>
    <dgm:pt modelId="{18FB3E4B-E123-4878-BF1F-321EA3FEA369}" type="pres">
      <dgm:prSet presAssocID="{396C79BB-B610-4EC6-8216-1EEC890C985E}" presName="horz1" presStyleCnt="0"/>
      <dgm:spPr/>
    </dgm:pt>
    <dgm:pt modelId="{B67D3E26-2D17-42CE-9931-0127491DF21A}" type="pres">
      <dgm:prSet presAssocID="{396C79BB-B610-4EC6-8216-1EEC890C985E}" presName="tx1" presStyleLbl="revTx" presStyleIdx="1" presStyleCnt="3"/>
      <dgm:spPr/>
    </dgm:pt>
    <dgm:pt modelId="{2716D3E0-06ED-47E5-904B-BB76962AEEF5}" type="pres">
      <dgm:prSet presAssocID="{396C79BB-B610-4EC6-8216-1EEC890C985E}" presName="vert1" presStyleCnt="0"/>
      <dgm:spPr/>
    </dgm:pt>
    <dgm:pt modelId="{62FD9F55-77FC-454F-8C66-90F9B5E3F54F}" type="pres">
      <dgm:prSet presAssocID="{ADEEFC08-8D46-430E-A668-7C14BACDAC63}" presName="thickLine" presStyleLbl="alignNode1" presStyleIdx="2" presStyleCnt="3"/>
      <dgm:spPr/>
    </dgm:pt>
    <dgm:pt modelId="{AB750043-84A6-4AD1-8ADB-2CF0C85AE75D}" type="pres">
      <dgm:prSet presAssocID="{ADEEFC08-8D46-430E-A668-7C14BACDAC63}" presName="horz1" presStyleCnt="0"/>
      <dgm:spPr/>
    </dgm:pt>
    <dgm:pt modelId="{61F31125-0C93-4B98-94C4-035DC07220AD}" type="pres">
      <dgm:prSet presAssocID="{ADEEFC08-8D46-430E-A668-7C14BACDAC63}" presName="tx1" presStyleLbl="revTx" presStyleIdx="2" presStyleCnt="3"/>
      <dgm:spPr/>
    </dgm:pt>
    <dgm:pt modelId="{009BB464-EFCF-4D94-A48D-AB7FC95F3950}" type="pres">
      <dgm:prSet presAssocID="{ADEEFC08-8D46-430E-A668-7C14BACDAC63}" presName="vert1" presStyleCnt="0"/>
      <dgm:spPr/>
    </dgm:pt>
  </dgm:ptLst>
  <dgm:cxnLst>
    <dgm:cxn modelId="{EC969E3C-F591-4A06-B1F3-7A4544B026C3}" type="presOf" srcId="{78AA5FA1-10BA-41C1-9A87-C0A8AAFD06EC}" destId="{F146F049-5742-469F-BE54-F7DD49CB5038}" srcOrd="0" destOrd="0" presId="urn:microsoft.com/office/officeart/2008/layout/LinedList"/>
    <dgm:cxn modelId="{A326A759-59EB-4764-B0AD-44FF024871AB}" type="presOf" srcId="{396C79BB-B610-4EC6-8216-1EEC890C985E}" destId="{B67D3E26-2D17-42CE-9931-0127491DF21A}" srcOrd="0" destOrd="0" presId="urn:microsoft.com/office/officeart/2008/layout/LinedList"/>
    <dgm:cxn modelId="{5FC27CA8-5036-481D-B930-4A3139024124}" srcId="{20B34EDA-1FF9-4385-80D5-372318490C0C}" destId="{396C79BB-B610-4EC6-8216-1EEC890C985E}" srcOrd="1" destOrd="0" parTransId="{54590918-0B37-4E14-B912-774A5241035D}" sibTransId="{7B3E8D59-BC8E-45FB-AB10-6F24F7115A7E}"/>
    <dgm:cxn modelId="{BB7316BC-14DE-4980-8529-0CCF75230F37}" srcId="{20B34EDA-1FF9-4385-80D5-372318490C0C}" destId="{78AA5FA1-10BA-41C1-9A87-C0A8AAFD06EC}" srcOrd="0" destOrd="0" parTransId="{F0F057AA-3E70-47D5-9E43-417EC0E1A48D}" sibTransId="{262632D2-7771-41D9-B6FE-DDDDFADE2BC0}"/>
    <dgm:cxn modelId="{0C2E9AC2-45A9-4875-877E-03D79494C65E}" srcId="{20B34EDA-1FF9-4385-80D5-372318490C0C}" destId="{ADEEFC08-8D46-430E-A668-7C14BACDAC63}" srcOrd="2" destOrd="0" parTransId="{150CBE71-C39C-41B0-B94C-B91DEBB60430}" sibTransId="{CEF0B570-105A-42CA-B866-6F3038A06D36}"/>
    <dgm:cxn modelId="{849D15CA-525E-4C6B-BE66-1C22DF74C4F3}" type="presOf" srcId="{20B34EDA-1FF9-4385-80D5-372318490C0C}" destId="{DAAD9FE8-83E8-4831-B9AB-4E7910F39EE2}" srcOrd="0" destOrd="0" presId="urn:microsoft.com/office/officeart/2008/layout/LinedList"/>
    <dgm:cxn modelId="{22BF8FE9-451D-4211-96B7-DC92758A7A02}" type="presOf" srcId="{ADEEFC08-8D46-430E-A668-7C14BACDAC63}" destId="{61F31125-0C93-4B98-94C4-035DC07220AD}" srcOrd="0" destOrd="0" presId="urn:microsoft.com/office/officeart/2008/layout/LinedList"/>
    <dgm:cxn modelId="{C2EF45F4-878D-4125-8FDF-247570D5D336}" type="presParOf" srcId="{DAAD9FE8-83E8-4831-B9AB-4E7910F39EE2}" destId="{8CD21CD6-7483-4752-94A4-5583DB6B66BA}" srcOrd="0" destOrd="0" presId="urn:microsoft.com/office/officeart/2008/layout/LinedList"/>
    <dgm:cxn modelId="{C49659C3-3E76-408A-AE08-3CD83B318B1F}" type="presParOf" srcId="{DAAD9FE8-83E8-4831-B9AB-4E7910F39EE2}" destId="{52D03DFF-8BC6-476A-87DE-272A33730212}" srcOrd="1" destOrd="0" presId="urn:microsoft.com/office/officeart/2008/layout/LinedList"/>
    <dgm:cxn modelId="{D10F6583-DADE-4A85-96B3-7CFD40E5090A}" type="presParOf" srcId="{52D03DFF-8BC6-476A-87DE-272A33730212}" destId="{F146F049-5742-469F-BE54-F7DD49CB5038}" srcOrd="0" destOrd="0" presId="urn:microsoft.com/office/officeart/2008/layout/LinedList"/>
    <dgm:cxn modelId="{22DC40B1-1F67-418A-863C-4470CFAF3971}" type="presParOf" srcId="{52D03DFF-8BC6-476A-87DE-272A33730212}" destId="{C0ACBA13-BE71-486C-8709-A42CA89F909C}" srcOrd="1" destOrd="0" presId="urn:microsoft.com/office/officeart/2008/layout/LinedList"/>
    <dgm:cxn modelId="{4E2F6DE4-6019-4141-982E-77D09EC80EF2}" type="presParOf" srcId="{DAAD9FE8-83E8-4831-B9AB-4E7910F39EE2}" destId="{DCBBC247-ECB3-40DC-B400-E6D39790A24D}" srcOrd="2" destOrd="0" presId="urn:microsoft.com/office/officeart/2008/layout/LinedList"/>
    <dgm:cxn modelId="{AC483581-1785-46AC-949F-17A206A1024E}" type="presParOf" srcId="{DAAD9FE8-83E8-4831-B9AB-4E7910F39EE2}" destId="{18FB3E4B-E123-4878-BF1F-321EA3FEA369}" srcOrd="3" destOrd="0" presId="urn:microsoft.com/office/officeart/2008/layout/LinedList"/>
    <dgm:cxn modelId="{0E2386C2-FE37-4579-8DC6-D914166702B6}" type="presParOf" srcId="{18FB3E4B-E123-4878-BF1F-321EA3FEA369}" destId="{B67D3E26-2D17-42CE-9931-0127491DF21A}" srcOrd="0" destOrd="0" presId="urn:microsoft.com/office/officeart/2008/layout/LinedList"/>
    <dgm:cxn modelId="{482A8BE4-6DBD-47F4-821A-A7977E369824}" type="presParOf" srcId="{18FB3E4B-E123-4878-BF1F-321EA3FEA369}" destId="{2716D3E0-06ED-47E5-904B-BB76962AEEF5}" srcOrd="1" destOrd="0" presId="urn:microsoft.com/office/officeart/2008/layout/LinedList"/>
    <dgm:cxn modelId="{5F157562-C6F9-428F-B4C2-36D918730FA9}" type="presParOf" srcId="{DAAD9FE8-83E8-4831-B9AB-4E7910F39EE2}" destId="{62FD9F55-77FC-454F-8C66-90F9B5E3F54F}" srcOrd="4" destOrd="0" presId="urn:microsoft.com/office/officeart/2008/layout/LinedList"/>
    <dgm:cxn modelId="{7B990BDA-7567-4471-A660-02478086B917}" type="presParOf" srcId="{DAAD9FE8-83E8-4831-B9AB-4E7910F39EE2}" destId="{AB750043-84A6-4AD1-8ADB-2CF0C85AE75D}" srcOrd="5" destOrd="0" presId="urn:microsoft.com/office/officeart/2008/layout/LinedList"/>
    <dgm:cxn modelId="{9E3EE47E-825A-483E-89C9-716B91B12496}" type="presParOf" srcId="{AB750043-84A6-4AD1-8ADB-2CF0C85AE75D}" destId="{61F31125-0C93-4B98-94C4-035DC07220AD}" srcOrd="0" destOrd="0" presId="urn:microsoft.com/office/officeart/2008/layout/LinedList"/>
    <dgm:cxn modelId="{7C8FFDBD-5C54-410E-8DC2-994722749F0E}" type="presParOf" srcId="{AB750043-84A6-4AD1-8ADB-2CF0C85AE75D}" destId="{009BB464-EFCF-4D94-A48D-AB7FC95F39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2A938C-39EE-4520-99F4-59989DC8ED3A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B64D6DB-59EF-4962-AE14-B756C9986B49}">
      <dgm:prSet/>
      <dgm:spPr/>
      <dgm:t>
        <a:bodyPr/>
        <a:lstStyle/>
        <a:p>
          <a:r>
            <a:rPr lang="en-US"/>
            <a:t>Study: Choice of Food after finishing the run</a:t>
          </a:r>
        </a:p>
      </dgm:t>
    </dgm:pt>
    <dgm:pt modelId="{1514C431-1D2E-4295-92BA-DEA8D9D4FCA1}" type="parTrans" cxnId="{BF79109B-D09E-4E7A-BFA6-4960C18372CE}">
      <dgm:prSet/>
      <dgm:spPr/>
      <dgm:t>
        <a:bodyPr/>
        <a:lstStyle/>
        <a:p>
          <a:endParaRPr lang="en-US"/>
        </a:p>
      </dgm:t>
    </dgm:pt>
    <dgm:pt modelId="{3D1573B1-787C-43BB-A90D-58007286F1B8}" type="sibTrans" cxnId="{BF79109B-D09E-4E7A-BFA6-4960C18372CE}">
      <dgm:prSet/>
      <dgm:spPr/>
      <dgm:t>
        <a:bodyPr/>
        <a:lstStyle/>
        <a:p>
          <a:endParaRPr lang="en-US"/>
        </a:p>
      </dgm:t>
    </dgm:pt>
    <dgm:pt modelId="{3E0185E1-9764-4E28-B808-B72FD0904096}">
      <dgm:prSet/>
      <dgm:spPr/>
      <dgm:t>
        <a:bodyPr/>
        <a:lstStyle/>
        <a:p>
          <a:r>
            <a:rPr lang="en-US"/>
            <a:t>Subjects: 20 runners</a:t>
          </a:r>
        </a:p>
      </dgm:t>
    </dgm:pt>
    <dgm:pt modelId="{C0C0A33D-CD37-4E47-B3F4-2008CEAE0508}" type="parTrans" cxnId="{C3E7A7B3-27CB-40C3-B33A-083E0610E9A0}">
      <dgm:prSet/>
      <dgm:spPr/>
      <dgm:t>
        <a:bodyPr/>
        <a:lstStyle/>
        <a:p>
          <a:endParaRPr lang="en-US"/>
        </a:p>
      </dgm:t>
    </dgm:pt>
    <dgm:pt modelId="{D70117EA-60F1-4D7F-B682-99915FF58ECA}" type="sibTrans" cxnId="{C3E7A7B3-27CB-40C3-B33A-083E0610E9A0}">
      <dgm:prSet/>
      <dgm:spPr/>
      <dgm:t>
        <a:bodyPr/>
        <a:lstStyle/>
        <a:p>
          <a:endParaRPr lang="en-US"/>
        </a:p>
      </dgm:t>
    </dgm:pt>
    <dgm:pt modelId="{557F0202-8E8A-42AA-959D-A679EFA50C02}">
      <dgm:prSet/>
      <dgm:spPr/>
      <dgm:t>
        <a:bodyPr/>
        <a:lstStyle/>
        <a:p>
          <a:r>
            <a:rPr lang="en-US"/>
            <a:t>Data: Type of Food</a:t>
          </a:r>
        </a:p>
      </dgm:t>
    </dgm:pt>
    <dgm:pt modelId="{78518934-71A5-4AC3-B916-EF1D31F67BC0}" type="parTrans" cxnId="{2D4A045E-F981-409D-9A31-D7DBBF4EEDD3}">
      <dgm:prSet/>
      <dgm:spPr/>
      <dgm:t>
        <a:bodyPr/>
        <a:lstStyle/>
        <a:p>
          <a:endParaRPr lang="en-US"/>
        </a:p>
      </dgm:t>
    </dgm:pt>
    <dgm:pt modelId="{872F1E5F-6E10-4EDC-B959-1289890B07CE}" type="sibTrans" cxnId="{2D4A045E-F981-409D-9A31-D7DBBF4EEDD3}">
      <dgm:prSet/>
      <dgm:spPr/>
      <dgm:t>
        <a:bodyPr/>
        <a:lstStyle/>
        <a:p>
          <a:endParaRPr lang="en-US"/>
        </a:p>
      </dgm:t>
    </dgm:pt>
    <dgm:pt modelId="{3BCE2E9F-146F-4A78-AE6E-24B60992D1CA}" type="pres">
      <dgm:prSet presAssocID="{872A938C-39EE-4520-99F4-59989DC8ED3A}" presName="vert0" presStyleCnt="0">
        <dgm:presLayoutVars>
          <dgm:dir/>
          <dgm:animOne val="branch"/>
          <dgm:animLvl val="lvl"/>
        </dgm:presLayoutVars>
      </dgm:prSet>
      <dgm:spPr/>
    </dgm:pt>
    <dgm:pt modelId="{8CEB2C55-1F8A-4E8E-A918-16607940C328}" type="pres">
      <dgm:prSet presAssocID="{BB64D6DB-59EF-4962-AE14-B756C9986B49}" presName="thickLine" presStyleLbl="alignNode1" presStyleIdx="0" presStyleCnt="3"/>
      <dgm:spPr/>
    </dgm:pt>
    <dgm:pt modelId="{55A45F57-484D-4571-97B8-942D6FA0F3AD}" type="pres">
      <dgm:prSet presAssocID="{BB64D6DB-59EF-4962-AE14-B756C9986B49}" presName="horz1" presStyleCnt="0"/>
      <dgm:spPr/>
    </dgm:pt>
    <dgm:pt modelId="{E63AF621-4A16-4C47-BAAD-B628305FD559}" type="pres">
      <dgm:prSet presAssocID="{BB64D6DB-59EF-4962-AE14-B756C9986B49}" presName="tx1" presStyleLbl="revTx" presStyleIdx="0" presStyleCnt="3"/>
      <dgm:spPr/>
    </dgm:pt>
    <dgm:pt modelId="{751BE715-3D11-450F-9618-CE97235794BC}" type="pres">
      <dgm:prSet presAssocID="{BB64D6DB-59EF-4962-AE14-B756C9986B49}" presName="vert1" presStyleCnt="0"/>
      <dgm:spPr/>
    </dgm:pt>
    <dgm:pt modelId="{B3D21D38-F9F9-4EEF-BA0D-84C7865A31A5}" type="pres">
      <dgm:prSet presAssocID="{3E0185E1-9764-4E28-B808-B72FD0904096}" presName="thickLine" presStyleLbl="alignNode1" presStyleIdx="1" presStyleCnt="3"/>
      <dgm:spPr/>
    </dgm:pt>
    <dgm:pt modelId="{6FF6534D-C420-4877-973A-38EA24DA1886}" type="pres">
      <dgm:prSet presAssocID="{3E0185E1-9764-4E28-B808-B72FD0904096}" presName="horz1" presStyleCnt="0"/>
      <dgm:spPr/>
    </dgm:pt>
    <dgm:pt modelId="{5D07F311-6204-4D5A-BE1A-0E2F987AA7EB}" type="pres">
      <dgm:prSet presAssocID="{3E0185E1-9764-4E28-B808-B72FD0904096}" presName="tx1" presStyleLbl="revTx" presStyleIdx="1" presStyleCnt="3"/>
      <dgm:spPr/>
    </dgm:pt>
    <dgm:pt modelId="{AB4BE740-03F3-4668-B67D-D9149434221E}" type="pres">
      <dgm:prSet presAssocID="{3E0185E1-9764-4E28-B808-B72FD0904096}" presName="vert1" presStyleCnt="0"/>
      <dgm:spPr/>
    </dgm:pt>
    <dgm:pt modelId="{B6A5B10F-BD29-4209-ADB6-6C5CF39EDF5F}" type="pres">
      <dgm:prSet presAssocID="{557F0202-8E8A-42AA-959D-A679EFA50C02}" presName="thickLine" presStyleLbl="alignNode1" presStyleIdx="2" presStyleCnt="3"/>
      <dgm:spPr/>
    </dgm:pt>
    <dgm:pt modelId="{EEF6470D-27D8-4182-A39E-475D9564E062}" type="pres">
      <dgm:prSet presAssocID="{557F0202-8E8A-42AA-959D-A679EFA50C02}" presName="horz1" presStyleCnt="0"/>
      <dgm:spPr/>
    </dgm:pt>
    <dgm:pt modelId="{43B62E7E-B61A-43CD-85A5-00D486228954}" type="pres">
      <dgm:prSet presAssocID="{557F0202-8E8A-42AA-959D-A679EFA50C02}" presName="tx1" presStyleLbl="revTx" presStyleIdx="2" presStyleCnt="3"/>
      <dgm:spPr/>
    </dgm:pt>
    <dgm:pt modelId="{D1865AD5-217D-481B-8A57-3958F96E1ABC}" type="pres">
      <dgm:prSet presAssocID="{557F0202-8E8A-42AA-959D-A679EFA50C02}" presName="vert1" presStyleCnt="0"/>
      <dgm:spPr/>
    </dgm:pt>
  </dgm:ptLst>
  <dgm:cxnLst>
    <dgm:cxn modelId="{FA1A555C-30DD-402C-AD9A-6496777E6898}" type="presOf" srcId="{BB64D6DB-59EF-4962-AE14-B756C9986B49}" destId="{E63AF621-4A16-4C47-BAAD-B628305FD559}" srcOrd="0" destOrd="0" presId="urn:microsoft.com/office/officeart/2008/layout/LinedList"/>
    <dgm:cxn modelId="{2D4A045E-F981-409D-9A31-D7DBBF4EEDD3}" srcId="{872A938C-39EE-4520-99F4-59989DC8ED3A}" destId="{557F0202-8E8A-42AA-959D-A679EFA50C02}" srcOrd="2" destOrd="0" parTransId="{78518934-71A5-4AC3-B916-EF1D31F67BC0}" sibTransId="{872F1E5F-6E10-4EDC-B959-1289890B07CE}"/>
    <dgm:cxn modelId="{1A189B6C-6330-4413-B9A0-EC1EA39F1F50}" type="presOf" srcId="{3E0185E1-9764-4E28-B808-B72FD0904096}" destId="{5D07F311-6204-4D5A-BE1A-0E2F987AA7EB}" srcOrd="0" destOrd="0" presId="urn:microsoft.com/office/officeart/2008/layout/LinedList"/>
    <dgm:cxn modelId="{39FC356F-94A0-4C13-99AB-4032A234414D}" type="presOf" srcId="{557F0202-8E8A-42AA-959D-A679EFA50C02}" destId="{43B62E7E-B61A-43CD-85A5-00D486228954}" srcOrd="0" destOrd="0" presId="urn:microsoft.com/office/officeart/2008/layout/LinedList"/>
    <dgm:cxn modelId="{BF79109B-D09E-4E7A-BFA6-4960C18372CE}" srcId="{872A938C-39EE-4520-99F4-59989DC8ED3A}" destId="{BB64D6DB-59EF-4962-AE14-B756C9986B49}" srcOrd="0" destOrd="0" parTransId="{1514C431-1D2E-4295-92BA-DEA8D9D4FCA1}" sibTransId="{3D1573B1-787C-43BB-A90D-58007286F1B8}"/>
    <dgm:cxn modelId="{C3E7A7B3-27CB-40C3-B33A-083E0610E9A0}" srcId="{872A938C-39EE-4520-99F4-59989DC8ED3A}" destId="{3E0185E1-9764-4E28-B808-B72FD0904096}" srcOrd="1" destOrd="0" parTransId="{C0C0A33D-CD37-4E47-B3F4-2008CEAE0508}" sibTransId="{D70117EA-60F1-4D7F-B682-99915FF58ECA}"/>
    <dgm:cxn modelId="{40DA05D6-4A8C-4956-9F38-B94951D0D161}" type="presOf" srcId="{872A938C-39EE-4520-99F4-59989DC8ED3A}" destId="{3BCE2E9F-146F-4A78-AE6E-24B60992D1CA}" srcOrd="0" destOrd="0" presId="urn:microsoft.com/office/officeart/2008/layout/LinedList"/>
    <dgm:cxn modelId="{22D19785-42F0-475C-B1C8-896BDFA26BBD}" type="presParOf" srcId="{3BCE2E9F-146F-4A78-AE6E-24B60992D1CA}" destId="{8CEB2C55-1F8A-4E8E-A918-16607940C328}" srcOrd="0" destOrd="0" presId="urn:microsoft.com/office/officeart/2008/layout/LinedList"/>
    <dgm:cxn modelId="{776172FB-99F4-4F35-A2A0-53E5C3DB80B4}" type="presParOf" srcId="{3BCE2E9F-146F-4A78-AE6E-24B60992D1CA}" destId="{55A45F57-484D-4571-97B8-942D6FA0F3AD}" srcOrd="1" destOrd="0" presId="urn:microsoft.com/office/officeart/2008/layout/LinedList"/>
    <dgm:cxn modelId="{FBDEE02F-0D1D-4E49-910D-F4F1289D5DBF}" type="presParOf" srcId="{55A45F57-484D-4571-97B8-942D6FA0F3AD}" destId="{E63AF621-4A16-4C47-BAAD-B628305FD559}" srcOrd="0" destOrd="0" presId="urn:microsoft.com/office/officeart/2008/layout/LinedList"/>
    <dgm:cxn modelId="{962C50B9-4CB8-48B1-AAA6-034EA47192E9}" type="presParOf" srcId="{55A45F57-484D-4571-97B8-942D6FA0F3AD}" destId="{751BE715-3D11-450F-9618-CE97235794BC}" srcOrd="1" destOrd="0" presId="urn:microsoft.com/office/officeart/2008/layout/LinedList"/>
    <dgm:cxn modelId="{126085BA-FB96-41C9-8700-5D3535F7E1D8}" type="presParOf" srcId="{3BCE2E9F-146F-4A78-AE6E-24B60992D1CA}" destId="{B3D21D38-F9F9-4EEF-BA0D-84C7865A31A5}" srcOrd="2" destOrd="0" presId="urn:microsoft.com/office/officeart/2008/layout/LinedList"/>
    <dgm:cxn modelId="{0180750C-5866-4C37-9309-886D46A16C97}" type="presParOf" srcId="{3BCE2E9F-146F-4A78-AE6E-24B60992D1CA}" destId="{6FF6534D-C420-4877-973A-38EA24DA1886}" srcOrd="3" destOrd="0" presId="urn:microsoft.com/office/officeart/2008/layout/LinedList"/>
    <dgm:cxn modelId="{2C91606C-284E-4172-9325-E8C6A8CE4AB0}" type="presParOf" srcId="{6FF6534D-C420-4877-973A-38EA24DA1886}" destId="{5D07F311-6204-4D5A-BE1A-0E2F987AA7EB}" srcOrd="0" destOrd="0" presId="urn:microsoft.com/office/officeart/2008/layout/LinedList"/>
    <dgm:cxn modelId="{23E1B32B-92CD-40B7-BE92-FF350075E106}" type="presParOf" srcId="{6FF6534D-C420-4877-973A-38EA24DA1886}" destId="{AB4BE740-03F3-4668-B67D-D9149434221E}" srcOrd="1" destOrd="0" presId="urn:microsoft.com/office/officeart/2008/layout/LinedList"/>
    <dgm:cxn modelId="{12DDF329-E7FE-4883-AE08-A3C0E94461EB}" type="presParOf" srcId="{3BCE2E9F-146F-4A78-AE6E-24B60992D1CA}" destId="{B6A5B10F-BD29-4209-ADB6-6C5CF39EDF5F}" srcOrd="4" destOrd="0" presId="urn:microsoft.com/office/officeart/2008/layout/LinedList"/>
    <dgm:cxn modelId="{DCE02F2F-4975-4BAF-91C1-78BEE5E38F00}" type="presParOf" srcId="{3BCE2E9F-146F-4A78-AE6E-24B60992D1CA}" destId="{EEF6470D-27D8-4182-A39E-475D9564E062}" srcOrd="5" destOrd="0" presId="urn:microsoft.com/office/officeart/2008/layout/LinedList"/>
    <dgm:cxn modelId="{5C3D265A-BE98-4465-8553-F3ABE6F603FC}" type="presParOf" srcId="{EEF6470D-27D8-4182-A39E-475D9564E062}" destId="{43B62E7E-B61A-43CD-85A5-00D486228954}" srcOrd="0" destOrd="0" presId="urn:microsoft.com/office/officeart/2008/layout/LinedList"/>
    <dgm:cxn modelId="{574635EE-F965-401B-8C4A-FE9639567E40}" type="presParOf" srcId="{EEF6470D-27D8-4182-A39E-475D9564E062}" destId="{D1865AD5-217D-481B-8A57-3958F96E1A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E5AFC-6EEE-484E-8DAB-C44EA4BA8C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8A1BDB-03FF-4B74-A954-4C4D8B916E43}">
      <dgm:prSet/>
      <dgm:spPr/>
      <dgm:t>
        <a:bodyPr/>
        <a:lstStyle/>
        <a:p>
          <a:r>
            <a:rPr lang="en-US" baseline="0"/>
            <a:t>Response/Dependent/Output Variable (Y)</a:t>
          </a:r>
          <a:endParaRPr lang="en-US"/>
        </a:p>
      </dgm:t>
    </dgm:pt>
    <dgm:pt modelId="{1B0CF554-9429-4A2D-9540-C46377F1AA00}" type="parTrans" cxnId="{6B56F66D-E6B7-4C68-8669-BDDA2512B585}">
      <dgm:prSet/>
      <dgm:spPr/>
      <dgm:t>
        <a:bodyPr/>
        <a:lstStyle/>
        <a:p>
          <a:endParaRPr lang="en-US"/>
        </a:p>
      </dgm:t>
    </dgm:pt>
    <dgm:pt modelId="{49F4D811-9590-4218-9B7C-AB85A74EA4DF}" type="sibTrans" cxnId="{6B56F66D-E6B7-4C68-8669-BDDA2512B585}">
      <dgm:prSet/>
      <dgm:spPr/>
      <dgm:t>
        <a:bodyPr/>
        <a:lstStyle/>
        <a:p>
          <a:endParaRPr lang="en-US"/>
        </a:p>
      </dgm:t>
    </dgm:pt>
    <dgm:pt modelId="{3295D0A8-AFC1-4AA8-B2A4-E851967ECB2F}">
      <dgm:prSet/>
      <dgm:spPr/>
      <dgm:t>
        <a:bodyPr/>
        <a:lstStyle/>
        <a:p>
          <a:r>
            <a:rPr lang="en-US" baseline="0"/>
            <a:t>Explanatory/Independent Variable (X)</a:t>
          </a:r>
          <a:endParaRPr lang="en-US"/>
        </a:p>
      </dgm:t>
    </dgm:pt>
    <dgm:pt modelId="{C5CD0F73-46A8-4498-AAFC-9F03A9496020}" type="parTrans" cxnId="{B63A2B8B-2602-4FC4-BAA8-DB0F1A31E93C}">
      <dgm:prSet/>
      <dgm:spPr/>
      <dgm:t>
        <a:bodyPr/>
        <a:lstStyle/>
        <a:p>
          <a:endParaRPr lang="en-US"/>
        </a:p>
      </dgm:t>
    </dgm:pt>
    <dgm:pt modelId="{346CC2C6-613D-46AB-9974-0D76948C8C27}" type="sibTrans" cxnId="{B63A2B8B-2602-4FC4-BAA8-DB0F1A31E93C}">
      <dgm:prSet/>
      <dgm:spPr/>
      <dgm:t>
        <a:bodyPr/>
        <a:lstStyle/>
        <a:p>
          <a:endParaRPr lang="en-US"/>
        </a:p>
      </dgm:t>
    </dgm:pt>
    <dgm:pt modelId="{F2ABA5BC-EF54-445D-AE2B-750ADE5C2C5C}">
      <dgm:prSet/>
      <dgm:spPr/>
      <dgm:t>
        <a:bodyPr/>
        <a:lstStyle/>
        <a:p>
          <a:r>
            <a:rPr lang="en-US" baseline="0"/>
            <a:t>You may also hear people calling these as factors, predictors, design factors, or covariates if they are used in certain scenarios when satisfying certain conditions.   </a:t>
          </a:r>
          <a:endParaRPr lang="en-US"/>
        </a:p>
      </dgm:t>
    </dgm:pt>
    <dgm:pt modelId="{D1283804-F200-491B-9949-FC78F8620F4C}" type="parTrans" cxnId="{F79B4DCB-313D-44B7-A1F9-75D13298DEFB}">
      <dgm:prSet/>
      <dgm:spPr/>
      <dgm:t>
        <a:bodyPr/>
        <a:lstStyle/>
        <a:p>
          <a:endParaRPr lang="en-US"/>
        </a:p>
      </dgm:t>
    </dgm:pt>
    <dgm:pt modelId="{4EB63019-DB5F-4748-9628-ACF309792ADA}" type="sibTrans" cxnId="{F79B4DCB-313D-44B7-A1F9-75D13298DEFB}">
      <dgm:prSet/>
      <dgm:spPr/>
      <dgm:t>
        <a:bodyPr/>
        <a:lstStyle/>
        <a:p>
          <a:endParaRPr lang="en-US"/>
        </a:p>
      </dgm:t>
    </dgm:pt>
    <dgm:pt modelId="{6580542C-8E2C-45E6-97A6-AD9381E807E8}" type="pres">
      <dgm:prSet presAssocID="{A97E5AFC-6EEE-484E-8DAB-C44EA4BA8CAC}" presName="root" presStyleCnt="0">
        <dgm:presLayoutVars>
          <dgm:dir/>
          <dgm:resizeHandles val="exact"/>
        </dgm:presLayoutVars>
      </dgm:prSet>
      <dgm:spPr/>
    </dgm:pt>
    <dgm:pt modelId="{27D4D4D9-F366-4061-AC2B-36308C66998B}" type="pres">
      <dgm:prSet presAssocID="{968A1BDB-03FF-4B74-A954-4C4D8B916E43}" presName="compNode" presStyleCnt="0"/>
      <dgm:spPr/>
    </dgm:pt>
    <dgm:pt modelId="{8AEEDA2D-43D6-47B2-9F04-C07B96FD8958}" type="pres">
      <dgm:prSet presAssocID="{968A1BDB-03FF-4B74-A954-4C4D8B916E43}" presName="bgRect" presStyleLbl="bgShp" presStyleIdx="0" presStyleCnt="2"/>
      <dgm:spPr/>
    </dgm:pt>
    <dgm:pt modelId="{3B9DCC5D-E33A-4474-9052-ACC3865F0A64}" type="pres">
      <dgm:prSet presAssocID="{968A1BDB-03FF-4B74-A954-4C4D8B916E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8467B7C-116C-4B6F-BBDD-89EF2374BFD3}" type="pres">
      <dgm:prSet presAssocID="{968A1BDB-03FF-4B74-A954-4C4D8B916E43}" presName="spaceRect" presStyleCnt="0"/>
      <dgm:spPr/>
    </dgm:pt>
    <dgm:pt modelId="{8979FF57-62BE-4D26-A4CD-2739324F2177}" type="pres">
      <dgm:prSet presAssocID="{968A1BDB-03FF-4B74-A954-4C4D8B916E43}" presName="parTx" presStyleLbl="revTx" presStyleIdx="0" presStyleCnt="3">
        <dgm:presLayoutVars>
          <dgm:chMax val="0"/>
          <dgm:chPref val="0"/>
        </dgm:presLayoutVars>
      </dgm:prSet>
      <dgm:spPr/>
    </dgm:pt>
    <dgm:pt modelId="{69C6B06B-032C-4112-BB26-98EC95B05230}" type="pres">
      <dgm:prSet presAssocID="{49F4D811-9590-4218-9B7C-AB85A74EA4DF}" presName="sibTrans" presStyleCnt="0"/>
      <dgm:spPr/>
    </dgm:pt>
    <dgm:pt modelId="{1AFEA2E6-DB1D-4080-BFD1-78B983A78516}" type="pres">
      <dgm:prSet presAssocID="{3295D0A8-AFC1-4AA8-B2A4-E851967ECB2F}" presName="compNode" presStyleCnt="0"/>
      <dgm:spPr/>
    </dgm:pt>
    <dgm:pt modelId="{BDED11B1-6D07-4129-A7D1-FE6A55D96514}" type="pres">
      <dgm:prSet presAssocID="{3295D0A8-AFC1-4AA8-B2A4-E851967ECB2F}" presName="bgRect" presStyleLbl="bgShp" presStyleIdx="1" presStyleCnt="2"/>
      <dgm:spPr/>
    </dgm:pt>
    <dgm:pt modelId="{80CB33FE-B585-4387-BE04-28038A52C767}" type="pres">
      <dgm:prSet presAssocID="{3295D0A8-AFC1-4AA8-B2A4-E851967ECB2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6B142C7-CE84-4F4D-AEBF-FF57A78143BE}" type="pres">
      <dgm:prSet presAssocID="{3295D0A8-AFC1-4AA8-B2A4-E851967ECB2F}" presName="spaceRect" presStyleCnt="0"/>
      <dgm:spPr/>
    </dgm:pt>
    <dgm:pt modelId="{6A4172A5-AD7B-40A7-9F7D-6F38C98344E5}" type="pres">
      <dgm:prSet presAssocID="{3295D0A8-AFC1-4AA8-B2A4-E851967ECB2F}" presName="parTx" presStyleLbl="revTx" presStyleIdx="1" presStyleCnt="3">
        <dgm:presLayoutVars>
          <dgm:chMax val="0"/>
          <dgm:chPref val="0"/>
        </dgm:presLayoutVars>
      </dgm:prSet>
      <dgm:spPr/>
    </dgm:pt>
    <dgm:pt modelId="{A3FD4B21-42E0-4347-8F6A-012D71BDE65F}" type="pres">
      <dgm:prSet presAssocID="{3295D0A8-AFC1-4AA8-B2A4-E851967ECB2F}" presName="desTx" presStyleLbl="revTx" presStyleIdx="2" presStyleCnt="3">
        <dgm:presLayoutVars/>
      </dgm:prSet>
      <dgm:spPr/>
    </dgm:pt>
  </dgm:ptLst>
  <dgm:cxnLst>
    <dgm:cxn modelId="{7B74B80E-6545-4918-856B-036DEED159F8}" type="presOf" srcId="{968A1BDB-03FF-4B74-A954-4C4D8B916E43}" destId="{8979FF57-62BE-4D26-A4CD-2739324F2177}" srcOrd="0" destOrd="0" presId="urn:microsoft.com/office/officeart/2018/2/layout/IconVerticalSolidList"/>
    <dgm:cxn modelId="{5E579647-7454-4466-B60E-F9A028135F2A}" type="presOf" srcId="{A97E5AFC-6EEE-484E-8DAB-C44EA4BA8CAC}" destId="{6580542C-8E2C-45E6-97A6-AD9381E807E8}" srcOrd="0" destOrd="0" presId="urn:microsoft.com/office/officeart/2018/2/layout/IconVerticalSolidList"/>
    <dgm:cxn modelId="{6B56F66D-E6B7-4C68-8669-BDDA2512B585}" srcId="{A97E5AFC-6EEE-484E-8DAB-C44EA4BA8CAC}" destId="{968A1BDB-03FF-4B74-A954-4C4D8B916E43}" srcOrd="0" destOrd="0" parTransId="{1B0CF554-9429-4A2D-9540-C46377F1AA00}" sibTransId="{49F4D811-9590-4218-9B7C-AB85A74EA4DF}"/>
    <dgm:cxn modelId="{B63A2B8B-2602-4FC4-BAA8-DB0F1A31E93C}" srcId="{A97E5AFC-6EEE-484E-8DAB-C44EA4BA8CAC}" destId="{3295D0A8-AFC1-4AA8-B2A4-E851967ECB2F}" srcOrd="1" destOrd="0" parTransId="{C5CD0F73-46A8-4498-AAFC-9F03A9496020}" sibTransId="{346CC2C6-613D-46AB-9974-0D76948C8C27}"/>
    <dgm:cxn modelId="{0B9A5A8C-8ABA-4046-B47B-4C140DE8E33B}" type="presOf" srcId="{F2ABA5BC-EF54-445D-AE2B-750ADE5C2C5C}" destId="{A3FD4B21-42E0-4347-8F6A-012D71BDE65F}" srcOrd="0" destOrd="0" presId="urn:microsoft.com/office/officeart/2018/2/layout/IconVerticalSolidList"/>
    <dgm:cxn modelId="{A198FC90-A128-4221-A3AB-CDA9C8371DE7}" type="presOf" srcId="{3295D0A8-AFC1-4AA8-B2A4-E851967ECB2F}" destId="{6A4172A5-AD7B-40A7-9F7D-6F38C98344E5}" srcOrd="0" destOrd="0" presId="urn:microsoft.com/office/officeart/2018/2/layout/IconVerticalSolidList"/>
    <dgm:cxn modelId="{F79B4DCB-313D-44B7-A1F9-75D13298DEFB}" srcId="{3295D0A8-AFC1-4AA8-B2A4-E851967ECB2F}" destId="{F2ABA5BC-EF54-445D-AE2B-750ADE5C2C5C}" srcOrd="0" destOrd="0" parTransId="{D1283804-F200-491B-9949-FC78F8620F4C}" sibTransId="{4EB63019-DB5F-4748-9628-ACF309792ADA}"/>
    <dgm:cxn modelId="{2BE00DB4-4D8C-4B81-B4C1-B906E1639A51}" type="presParOf" srcId="{6580542C-8E2C-45E6-97A6-AD9381E807E8}" destId="{27D4D4D9-F366-4061-AC2B-36308C66998B}" srcOrd="0" destOrd="0" presId="urn:microsoft.com/office/officeart/2018/2/layout/IconVerticalSolidList"/>
    <dgm:cxn modelId="{050F6A27-6D7E-4A5C-829D-9FDF58897AD8}" type="presParOf" srcId="{27D4D4D9-F366-4061-AC2B-36308C66998B}" destId="{8AEEDA2D-43D6-47B2-9F04-C07B96FD8958}" srcOrd="0" destOrd="0" presId="urn:microsoft.com/office/officeart/2018/2/layout/IconVerticalSolidList"/>
    <dgm:cxn modelId="{84420AD1-0D90-4063-8BCE-400DB6A98C04}" type="presParOf" srcId="{27D4D4D9-F366-4061-AC2B-36308C66998B}" destId="{3B9DCC5D-E33A-4474-9052-ACC3865F0A64}" srcOrd="1" destOrd="0" presId="urn:microsoft.com/office/officeart/2018/2/layout/IconVerticalSolidList"/>
    <dgm:cxn modelId="{30D30C2F-FFDE-45C9-82C2-5FA11E40309F}" type="presParOf" srcId="{27D4D4D9-F366-4061-AC2B-36308C66998B}" destId="{08467B7C-116C-4B6F-BBDD-89EF2374BFD3}" srcOrd="2" destOrd="0" presId="urn:microsoft.com/office/officeart/2018/2/layout/IconVerticalSolidList"/>
    <dgm:cxn modelId="{5B791BF4-FF20-4EE1-BB6B-4BF17F90CF0E}" type="presParOf" srcId="{27D4D4D9-F366-4061-AC2B-36308C66998B}" destId="{8979FF57-62BE-4D26-A4CD-2739324F2177}" srcOrd="3" destOrd="0" presId="urn:microsoft.com/office/officeart/2018/2/layout/IconVerticalSolidList"/>
    <dgm:cxn modelId="{65D92568-2BBA-44FB-8185-69FCE0FA14C0}" type="presParOf" srcId="{6580542C-8E2C-45E6-97A6-AD9381E807E8}" destId="{69C6B06B-032C-4112-BB26-98EC95B05230}" srcOrd="1" destOrd="0" presId="urn:microsoft.com/office/officeart/2018/2/layout/IconVerticalSolidList"/>
    <dgm:cxn modelId="{651E3E41-1BB0-468B-BACE-D28C8F039D6D}" type="presParOf" srcId="{6580542C-8E2C-45E6-97A6-AD9381E807E8}" destId="{1AFEA2E6-DB1D-4080-BFD1-78B983A78516}" srcOrd="2" destOrd="0" presId="urn:microsoft.com/office/officeart/2018/2/layout/IconVerticalSolidList"/>
    <dgm:cxn modelId="{81AF3280-0C05-4D20-B1B9-58A76E515D9D}" type="presParOf" srcId="{1AFEA2E6-DB1D-4080-BFD1-78B983A78516}" destId="{BDED11B1-6D07-4129-A7D1-FE6A55D96514}" srcOrd="0" destOrd="0" presId="urn:microsoft.com/office/officeart/2018/2/layout/IconVerticalSolidList"/>
    <dgm:cxn modelId="{579A07C9-F77D-4252-A4C3-EB4B069D7A6C}" type="presParOf" srcId="{1AFEA2E6-DB1D-4080-BFD1-78B983A78516}" destId="{80CB33FE-B585-4387-BE04-28038A52C767}" srcOrd="1" destOrd="0" presId="urn:microsoft.com/office/officeart/2018/2/layout/IconVerticalSolidList"/>
    <dgm:cxn modelId="{AABC06C1-7A35-4CD5-B5E0-A0850AE09C38}" type="presParOf" srcId="{1AFEA2E6-DB1D-4080-BFD1-78B983A78516}" destId="{F6B142C7-CE84-4F4D-AEBF-FF57A78143BE}" srcOrd="2" destOrd="0" presId="urn:microsoft.com/office/officeart/2018/2/layout/IconVerticalSolidList"/>
    <dgm:cxn modelId="{E5EA894E-0689-465A-A5BA-854B24018A4C}" type="presParOf" srcId="{1AFEA2E6-DB1D-4080-BFD1-78B983A78516}" destId="{6A4172A5-AD7B-40A7-9F7D-6F38C98344E5}" srcOrd="3" destOrd="0" presId="urn:microsoft.com/office/officeart/2018/2/layout/IconVerticalSolidList"/>
    <dgm:cxn modelId="{D213357E-343E-40AC-8F8B-70E10F2FFCAB}" type="presParOf" srcId="{1AFEA2E6-DB1D-4080-BFD1-78B983A78516}" destId="{A3FD4B21-42E0-4347-8F6A-012D71BDE65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21CD6-7483-4752-94A4-5583DB6B66BA}">
      <dsp:nvSpPr>
        <dsp:cNvPr id="0" name=""/>
        <dsp:cNvSpPr/>
      </dsp:nvSpPr>
      <dsp:spPr>
        <a:xfrm>
          <a:off x="0" y="1541"/>
          <a:ext cx="710418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46F049-5742-469F-BE54-F7DD49CB5038}">
      <dsp:nvSpPr>
        <dsp:cNvPr id="0" name=""/>
        <dsp:cNvSpPr/>
      </dsp:nvSpPr>
      <dsp:spPr>
        <a:xfrm>
          <a:off x="0" y="1541"/>
          <a:ext cx="7104186" cy="105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Study: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5 K race</a:t>
          </a:r>
        </a:p>
      </dsp:txBody>
      <dsp:txXfrm>
        <a:off x="0" y="1541"/>
        <a:ext cx="7104186" cy="1051314"/>
      </dsp:txXfrm>
    </dsp:sp>
    <dsp:sp modelId="{DCBBC247-ECB3-40DC-B400-E6D39790A24D}">
      <dsp:nvSpPr>
        <dsp:cNvPr id="0" name=""/>
        <dsp:cNvSpPr/>
      </dsp:nvSpPr>
      <dsp:spPr>
        <a:xfrm>
          <a:off x="0" y="1052855"/>
          <a:ext cx="710418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7D3E26-2D17-42CE-9931-0127491DF21A}">
      <dsp:nvSpPr>
        <dsp:cNvPr id="0" name=""/>
        <dsp:cNvSpPr/>
      </dsp:nvSpPr>
      <dsp:spPr>
        <a:xfrm>
          <a:off x="0" y="1052855"/>
          <a:ext cx="7104186" cy="105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Subjects: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20 runners</a:t>
          </a:r>
        </a:p>
      </dsp:txBody>
      <dsp:txXfrm>
        <a:off x="0" y="1052855"/>
        <a:ext cx="7104186" cy="1051314"/>
      </dsp:txXfrm>
    </dsp:sp>
    <dsp:sp modelId="{62FD9F55-77FC-454F-8C66-90F9B5E3F54F}">
      <dsp:nvSpPr>
        <dsp:cNvPr id="0" name=""/>
        <dsp:cNvSpPr/>
      </dsp:nvSpPr>
      <dsp:spPr>
        <a:xfrm>
          <a:off x="0" y="2104170"/>
          <a:ext cx="710418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F31125-0C93-4B98-94C4-035DC07220AD}">
      <dsp:nvSpPr>
        <dsp:cNvPr id="0" name=""/>
        <dsp:cNvSpPr/>
      </dsp:nvSpPr>
      <dsp:spPr>
        <a:xfrm>
          <a:off x="0" y="2104170"/>
          <a:ext cx="7104186" cy="105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Data: 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Finishing time in minutes</a:t>
          </a:r>
        </a:p>
      </dsp:txBody>
      <dsp:txXfrm>
        <a:off x="0" y="2104170"/>
        <a:ext cx="7104186" cy="10513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EB2C55-1F8A-4E8E-A918-16607940C328}">
      <dsp:nvSpPr>
        <dsp:cNvPr id="0" name=""/>
        <dsp:cNvSpPr/>
      </dsp:nvSpPr>
      <dsp:spPr>
        <a:xfrm>
          <a:off x="0" y="1541"/>
          <a:ext cx="710418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3AF621-4A16-4C47-BAAD-B628305FD559}">
      <dsp:nvSpPr>
        <dsp:cNvPr id="0" name=""/>
        <dsp:cNvSpPr/>
      </dsp:nvSpPr>
      <dsp:spPr>
        <a:xfrm>
          <a:off x="0" y="1541"/>
          <a:ext cx="7104186" cy="105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Study: Choice of Food after finishing the run</a:t>
          </a:r>
        </a:p>
      </dsp:txBody>
      <dsp:txXfrm>
        <a:off x="0" y="1541"/>
        <a:ext cx="7104186" cy="1051314"/>
      </dsp:txXfrm>
    </dsp:sp>
    <dsp:sp modelId="{B3D21D38-F9F9-4EEF-BA0D-84C7865A31A5}">
      <dsp:nvSpPr>
        <dsp:cNvPr id="0" name=""/>
        <dsp:cNvSpPr/>
      </dsp:nvSpPr>
      <dsp:spPr>
        <a:xfrm>
          <a:off x="0" y="1052855"/>
          <a:ext cx="710418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07F311-6204-4D5A-BE1A-0E2F987AA7EB}">
      <dsp:nvSpPr>
        <dsp:cNvPr id="0" name=""/>
        <dsp:cNvSpPr/>
      </dsp:nvSpPr>
      <dsp:spPr>
        <a:xfrm>
          <a:off x="0" y="1052855"/>
          <a:ext cx="7104186" cy="105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Subjects: 20 runners</a:t>
          </a:r>
        </a:p>
      </dsp:txBody>
      <dsp:txXfrm>
        <a:off x="0" y="1052855"/>
        <a:ext cx="7104186" cy="1051314"/>
      </dsp:txXfrm>
    </dsp:sp>
    <dsp:sp modelId="{B6A5B10F-BD29-4209-ADB6-6C5CF39EDF5F}">
      <dsp:nvSpPr>
        <dsp:cNvPr id="0" name=""/>
        <dsp:cNvSpPr/>
      </dsp:nvSpPr>
      <dsp:spPr>
        <a:xfrm>
          <a:off x="0" y="2104170"/>
          <a:ext cx="710418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B62E7E-B61A-43CD-85A5-00D486228954}">
      <dsp:nvSpPr>
        <dsp:cNvPr id="0" name=""/>
        <dsp:cNvSpPr/>
      </dsp:nvSpPr>
      <dsp:spPr>
        <a:xfrm>
          <a:off x="0" y="2104170"/>
          <a:ext cx="7104186" cy="1051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Data: Type of Food</a:t>
          </a:r>
        </a:p>
      </dsp:txBody>
      <dsp:txXfrm>
        <a:off x="0" y="2104170"/>
        <a:ext cx="7104186" cy="10513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EDA2D-43D6-47B2-9F04-C07B96FD8958}">
      <dsp:nvSpPr>
        <dsp:cNvPr id="0" name=""/>
        <dsp:cNvSpPr/>
      </dsp:nvSpPr>
      <dsp:spPr>
        <a:xfrm>
          <a:off x="0" y="748625"/>
          <a:ext cx="6683374" cy="13820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DCC5D-E33A-4474-9052-ACC3865F0A64}">
      <dsp:nvSpPr>
        <dsp:cNvPr id="0" name=""/>
        <dsp:cNvSpPr/>
      </dsp:nvSpPr>
      <dsp:spPr>
        <a:xfrm>
          <a:off x="418078" y="1059592"/>
          <a:ext cx="760142" cy="7601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9FF57-62BE-4D26-A4CD-2739324F2177}">
      <dsp:nvSpPr>
        <dsp:cNvPr id="0" name=""/>
        <dsp:cNvSpPr/>
      </dsp:nvSpPr>
      <dsp:spPr>
        <a:xfrm>
          <a:off x="1596299" y="748625"/>
          <a:ext cx="5087075" cy="1382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70" tIns="146270" rIns="146270" bIns="1462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Response/Dependent/Output Variable (Y)</a:t>
          </a:r>
          <a:endParaRPr lang="en-US" sz="2000" kern="1200"/>
        </a:p>
      </dsp:txBody>
      <dsp:txXfrm>
        <a:off x="1596299" y="748625"/>
        <a:ext cx="5087075" cy="1382077"/>
      </dsp:txXfrm>
    </dsp:sp>
    <dsp:sp modelId="{BDED11B1-6D07-4129-A7D1-FE6A55D96514}">
      <dsp:nvSpPr>
        <dsp:cNvPr id="0" name=""/>
        <dsp:cNvSpPr/>
      </dsp:nvSpPr>
      <dsp:spPr>
        <a:xfrm>
          <a:off x="0" y="2476222"/>
          <a:ext cx="6683374" cy="138207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B33FE-B585-4387-BE04-28038A52C767}">
      <dsp:nvSpPr>
        <dsp:cNvPr id="0" name=""/>
        <dsp:cNvSpPr/>
      </dsp:nvSpPr>
      <dsp:spPr>
        <a:xfrm>
          <a:off x="418078" y="2787189"/>
          <a:ext cx="760142" cy="7601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172A5-AD7B-40A7-9F7D-6F38C98344E5}">
      <dsp:nvSpPr>
        <dsp:cNvPr id="0" name=""/>
        <dsp:cNvSpPr/>
      </dsp:nvSpPr>
      <dsp:spPr>
        <a:xfrm>
          <a:off x="1596299" y="2476222"/>
          <a:ext cx="3007518" cy="1382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70" tIns="146270" rIns="146270" bIns="14627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Explanatory/Independent Variable (X)</a:t>
          </a:r>
          <a:endParaRPr lang="en-US" sz="2000" kern="1200"/>
        </a:p>
      </dsp:txBody>
      <dsp:txXfrm>
        <a:off x="1596299" y="2476222"/>
        <a:ext cx="3007518" cy="1382077"/>
      </dsp:txXfrm>
    </dsp:sp>
    <dsp:sp modelId="{A3FD4B21-42E0-4347-8F6A-012D71BDE65F}">
      <dsp:nvSpPr>
        <dsp:cNvPr id="0" name=""/>
        <dsp:cNvSpPr/>
      </dsp:nvSpPr>
      <dsp:spPr>
        <a:xfrm>
          <a:off x="4603818" y="2476222"/>
          <a:ext cx="2079556" cy="1382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70" tIns="146270" rIns="146270" bIns="14627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You may also hear people calling these as factors, predictors, design factors, or covariates if they are used in certain scenarios when satisfying certain conditions.   </a:t>
          </a:r>
          <a:endParaRPr lang="en-US" sz="1200" kern="1200"/>
        </a:p>
      </dsp:txBody>
      <dsp:txXfrm>
        <a:off x="4603818" y="2476222"/>
        <a:ext cx="2079556" cy="1382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4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7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8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3861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00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24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93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78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71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9F97-3F44-C005-AD56-FBB076ED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B2616-BBF9-B7A3-D5DA-007D7CDD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5CD73-539C-A5D2-1B80-DBABB7D3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89CCF-0EB1-AF8C-5CE0-AAC463D3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7D521-9B3E-88CA-6A6F-1F3F2DB3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5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4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9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66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0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3A6FAE5-4BB1-4EBA-9656-CEA1138E1B6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BC885E2-D269-4F81-8515-ECF8C3B3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7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urchofjesuschrist.org/study/general-conference/2025/04/21andersen?lang=eng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datasets/versions/3.6.2/topics/mtcar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C7E8-D3E8-C0F4-01AE-5420435BC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Variables and Study Designs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4D330-E676-B377-74AA-684791FAE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 a little bit</a:t>
            </a:r>
          </a:p>
        </p:txBody>
      </p:sp>
    </p:spTree>
    <p:extLst>
      <p:ext uri="{BB962C8B-B14F-4D97-AF65-F5344CB8AC3E}">
        <p14:creationId xmlns:p14="http://schemas.microsoft.com/office/powerpoint/2010/main" val="1577592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6307-9D2D-6EC8-1679-C5A5C849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717" y="241222"/>
            <a:ext cx="5511335" cy="980534"/>
          </a:xfrm>
        </p:spPr>
        <p:txBody>
          <a:bodyPr/>
          <a:lstStyle/>
          <a:p>
            <a:r>
              <a:rPr lang="en-US" dirty="0"/>
              <a:t>Example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00730-17F6-DCAC-CD63-235BC722A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13" y="1120779"/>
            <a:ext cx="9499288" cy="5142379"/>
          </a:xfrm>
          <a:prstGeom prst="rect">
            <a:avLst/>
          </a:prstGeom>
        </p:spPr>
      </p:pic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DD15963B-46A0-F4AE-71D1-72D4E28A603B}"/>
              </a:ext>
            </a:extLst>
          </p:cNvPr>
          <p:cNvSpPr/>
          <p:nvPr/>
        </p:nvSpPr>
        <p:spPr>
          <a:xfrm>
            <a:off x="6709340" y="3429000"/>
            <a:ext cx="3450037" cy="1151415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Types of Variables?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Roles they take?</a:t>
            </a:r>
          </a:p>
        </p:txBody>
      </p:sp>
    </p:spTree>
    <p:extLst>
      <p:ext uri="{BB962C8B-B14F-4D97-AF65-F5344CB8AC3E}">
        <p14:creationId xmlns:p14="http://schemas.microsoft.com/office/powerpoint/2010/main" val="136271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F573-769F-C097-EFF7-411563CB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21" y="97436"/>
            <a:ext cx="10364451" cy="1007986"/>
          </a:xfrm>
        </p:spPr>
        <p:txBody>
          <a:bodyPr/>
          <a:lstStyle/>
          <a:p>
            <a:r>
              <a:rPr lang="en-US" dirty="0"/>
              <a:t>Example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0CF2E-4403-31CF-60C2-F12258A8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8" y="1364105"/>
            <a:ext cx="4875705" cy="2587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61A92-2BB0-12D8-2E9A-E7FE253A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162" y="1211317"/>
            <a:ext cx="7102838" cy="2740742"/>
          </a:xfrm>
          <a:prstGeom prst="rect">
            <a:avLst/>
          </a:prstGeom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6CF72455-46DE-5C0A-4359-1C0CFA0F479C}"/>
              </a:ext>
            </a:extLst>
          </p:cNvPr>
          <p:cNvSpPr/>
          <p:nvPr/>
        </p:nvSpPr>
        <p:spPr>
          <a:xfrm>
            <a:off x="6214021" y="4152046"/>
            <a:ext cx="4781862" cy="1283866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Types of variables?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Roles they take?</a:t>
            </a:r>
          </a:p>
        </p:txBody>
      </p:sp>
    </p:spTree>
    <p:extLst>
      <p:ext uri="{BB962C8B-B14F-4D97-AF65-F5344CB8AC3E}">
        <p14:creationId xmlns:p14="http://schemas.microsoft.com/office/powerpoint/2010/main" val="4134048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FA19-DEF5-69EE-7745-DD7D8E52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Design of a Study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76947-F586-1BAB-314E-0F19124C8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59" y="1958257"/>
            <a:ext cx="9628682" cy="1291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85975-9E7C-3DFB-9AB1-7927960E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59" y="3608091"/>
            <a:ext cx="7252739" cy="283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3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D216-F82F-E475-B6FD-F4A765F0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Study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E8F89-E638-02DE-5BCA-C4FED11A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" y="2076550"/>
            <a:ext cx="7695657" cy="1032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02D07-1BB0-7F60-0A2A-18CEBB1E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71" y="3963826"/>
            <a:ext cx="6725159" cy="2630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2530D-705F-5DD7-5E0C-07B075D6B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6112">
            <a:off x="827320" y="2223896"/>
            <a:ext cx="4061766" cy="526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4A91F3-C71D-ECE7-7DB7-B7EF01E0E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59847">
            <a:off x="4807017" y="4773894"/>
            <a:ext cx="4937826" cy="416829"/>
          </a:xfrm>
          <a:prstGeom prst="rect">
            <a:avLst/>
          </a:prstGeom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565DF1F9-BBC6-7667-A28B-E654F18D22A5}"/>
              </a:ext>
            </a:extLst>
          </p:cNvPr>
          <p:cNvSpPr/>
          <p:nvPr/>
        </p:nvSpPr>
        <p:spPr>
          <a:xfrm>
            <a:off x="289955" y="223974"/>
            <a:ext cx="4911632" cy="629587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 me tag the design in the correct place.</a:t>
            </a:r>
          </a:p>
        </p:txBody>
      </p:sp>
    </p:spTree>
    <p:extLst>
      <p:ext uri="{BB962C8B-B14F-4D97-AF65-F5344CB8AC3E}">
        <p14:creationId xmlns:p14="http://schemas.microsoft.com/office/powerpoint/2010/main" val="2772220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AC894B-0AD1-DF1B-3A4F-07EC31F40A22}"/>
              </a:ext>
            </a:extLst>
          </p:cNvPr>
          <p:cNvSpPr/>
          <p:nvPr/>
        </p:nvSpPr>
        <p:spPr>
          <a:xfrm>
            <a:off x="1140421" y="3428998"/>
            <a:ext cx="5855415" cy="1717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cap="all" dirty="0">
                <a:solidFill>
                  <a:schemeClr val="tx1"/>
                </a:solidFill>
              </a:rPr>
              <a:t>I randomly chose two to present here; you can browse the internet for others. They all, in general, are good.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6AFC3-1CD0-E08F-B1C0-831128847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34" y="618518"/>
            <a:ext cx="3418859" cy="2649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223B4-17CA-0AF7-4353-47B8B5261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92" y="3589867"/>
            <a:ext cx="3499549" cy="2624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4CBC52-6746-C197-D494-65DA37A37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Study Design Type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Let’s search for the keywords online</a:t>
            </a:r>
          </a:p>
        </p:txBody>
      </p:sp>
    </p:spTree>
    <p:extLst>
      <p:ext uri="{BB962C8B-B14F-4D97-AF65-F5344CB8AC3E}">
        <p14:creationId xmlns:p14="http://schemas.microsoft.com/office/powerpoint/2010/main" val="393028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EC41B9-2D25-48A6-BC40-DA8F79F3E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09C25-4C3B-0B0F-19AE-C607F36CE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1284592"/>
            <a:ext cx="10318106" cy="263111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F21547-A433-450A-B2A3-930DCFAB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24"/>
          <a:stretch/>
        </p:blipFill>
        <p:spPr>
          <a:xfrm>
            <a:off x="0" y="0"/>
            <a:ext cx="349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5C9E4B-4D81-AF85-B091-21349E0B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Chatgpt says about</a:t>
            </a:r>
            <a:br>
              <a:rPr lang="en-US" sz="3400"/>
            </a:br>
            <a:r>
              <a:rPr lang="en-US" sz="3400"/>
              <a:t>Observational study and controlled experiment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3B520B-D7E7-436A-B263-0682940B4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92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DC5C7-FE4A-49DA-387F-96224EB9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F3F9-5253-74B7-E148-ECF69B9C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Study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791A7-7F28-C038-810D-7D25B3EDC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" y="2076550"/>
            <a:ext cx="7695657" cy="1032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BA16E-EC86-918C-231F-6DB1A0DE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71" y="3749107"/>
            <a:ext cx="6725159" cy="2630931"/>
          </a:xfrm>
          <a:prstGeom prst="rect">
            <a:avLst/>
          </a:prstGeom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0FF42D0-30AA-26B6-83C8-8D37432A97A5}"/>
              </a:ext>
            </a:extLst>
          </p:cNvPr>
          <p:cNvSpPr/>
          <p:nvPr/>
        </p:nvSpPr>
        <p:spPr>
          <a:xfrm>
            <a:off x="7960354" y="2720761"/>
            <a:ext cx="3680875" cy="3102227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were the subjects (participants) selected?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Do we want to obtain the analysis of the selected groups only, or do we want to extend the results to a more general group?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8EDB8-C098-686D-1EA5-035529584EA3}"/>
              </a:ext>
            </a:extLst>
          </p:cNvPr>
          <p:cNvSpPr/>
          <p:nvPr/>
        </p:nvSpPr>
        <p:spPr>
          <a:xfrm>
            <a:off x="3432748" y="2076550"/>
            <a:ext cx="3350301" cy="3143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7C007-523B-962B-2086-AAB476F38182}"/>
              </a:ext>
            </a:extLst>
          </p:cNvPr>
          <p:cNvSpPr/>
          <p:nvPr/>
        </p:nvSpPr>
        <p:spPr>
          <a:xfrm>
            <a:off x="1924167" y="4089556"/>
            <a:ext cx="3994189" cy="3646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3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AD35-D4D9-0686-7EBD-4F155010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and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2850A-9B49-A81D-B1AB-0A7F13A1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89" y="2345961"/>
            <a:ext cx="3755021" cy="2538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79309-8184-339E-D482-5CC8675D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944" y="2600981"/>
            <a:ext cx="3000794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63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302A-72B3-9295-2BD1-BD7DD94A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0" y="365125"/>
            <a:ext cx="10515600" cy="1325563"/>
          </a:xfrm>
        </p:spPr>
        <p:txBody>
          <a:bodyPr/>
          <a:lstStyle/>
          <a:p>
            <a:r>
              <a:rPr lang="en-US" dirty="0"/>
              <a:t>Random Sampling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B0A6-39EA-CF4A-0D8B-4D36F03A6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4078961" cy="342410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Simple Random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Systematic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Stratified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Sampling</a:t>
            </a:r>
          </a:p>
          <a:p>
            <a:pPr marL="0" indent="0">
              <a:buNone/>
            </a:pPr>
            <a:r>
              <a:rPr lang="en-US" dirty="0"/>
              <a:t>……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56AD5-D07E-6B9D-E9B7-850122F8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243" y="1608560"/>
            <a:ext cx="5868166" cy="44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3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D3F7-A924-5DEA-9D1A-E6C16FA9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389BA-65CB-5E13-4F02-0E117FD50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Find and read about the definitions and examples of the following random sampling methods: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Simple Random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Systematic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Stratified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Multistate Sampling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find and read about </a:t>
            </a:r>
            <a:r>
              <a:rPr lang="en-US" i="1" u="sng" dirty="0"/>
              <a:t>convenience sampling</a:t>
            </a:r>
            <a:r>
              <a:rPr lang="en-US" dirty="0"/>
              <a:t>. What are the differences between the above random sampling methods and the convenience sampling method? </a:t>
            </a:r>
          </a:p>
        </p:txBody>
      </p:sp>
    </p:spTree>
    <p:extLst>
      <p:ext uri="{BB962C8B-B14F-4D97-AF65-F5344CB8AC3E}">
        <p14:creationId xmlns:p14="http://schemas.microsoft.com/office/powerpoint/2010/main" val="202680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3F9620-B492-499F-B279-C43A5FC22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9C663E-9BA6-4496-BC9B-93FF2283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7"/>
          <a:stretch/>
        </p:blipFill>
        <p:spPr>
          <a:xfrm>
            <a:off x="0" y="0"/>
            <a:ext cx="12192000" cy="3651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684C7-DBB8-15DC-A6F3-2C6F5CFE0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827" y="4778355"/>
            <a:ext cx="7164131" cy="66268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F28EC2-7576-4063-8685-C3F01C3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5EF93F-20F6-58C9-90C5-610322CD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49" y="618517"/>
            <a:ext cx="3748035" cy="5641606"/>
          </a:xfrm>
        </p:spPr>
        <p:txBody>
          <a:bodyPr>
            <a:normAutofit/>
          </a:bodyPr>
          <a:lstStyle/>
          <a:p>
            <a:r>
              <a:rPr lang="en-US" dirty="0"/>
              <a:t>Example 1: </a:t>
            </a:r>
            <a:br>
              <a:rPr lang="en-US" dirty="0"/>
            </a:br>
            <a:r>
              <a:rPr lang="en-US" dirty="0"/>
              <a:t>5K Race 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326C84AC-D15E-27F0-F57B-BF4674FBF6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96505"/>
              </p:ext>
            </p:extLst>
          </p:nvPr>
        </p:nvGraphicFramePr>
        <p:xfrm>
          <a:off x="4722724" y="618519"/>
          <a:ext cx="7104186" cy="3157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3391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5F278-446F-EC5A-152A-28F5319B5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2" y="727022"/>
            <a:ext cx="10708979" cy="5698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9256A-04CD-B539-9F4C-772DBF8F3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59" y="364129"/>
            <a:ext cx="2896679" cy="983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9F8643-19D3-DB0A-80D2-7625DBEF6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59542">
            <a:off x="1357348" y="467151"/>
            <a:ext cx="594069" cy="41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94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873676-3D69-48B0-BA02-D759766A9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48E96D7-6599-4607-9958-FD9E10001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CE714B08-F388-B947-EDFE-C8719B5B5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4" b="46108"/>
          <a:stretch/>
        </p:blipFill>
        <p:spPr>
          <a:xfrm>
            <a:off x="20" y="-1"/>
            <a:ext cx="12191980" cy="418773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478AA5-D1D0-4B5E-9FDE-6F55026D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CA8EEE2-DA9A-4635-9B41-33EB56514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B956-37AC-5263-B11E-0385537D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Why do these matter?</a:t>
            </a:r>
          </a:p>
        </p:txBody>
      </p:sp>
    </p:spTree>
    <p:extLst>
      <p:ext uri="{BB962C8B-B14F-4D97-AF65-F5344CB8AC3E}">
        <p14:creationId xmlns:p14="http://schemas.microsoft.com/office/powerpoint/2010/main" val="36493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F82A-2314-AEBA-E42D-9B01DABB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least </a:t>
            </a:r>
            <a:br>
              <a:rPr lang="en-US" dirty="0"/>
            </a:br>
            <a:r>
              <a:rPr lang="en-US" dirty="0"/>
              <a:t>We know why it matters </a:t>
            </a:r>
            <a:br>
              <a:rPr lang="en-US" dirty="0"/>
            </a:br>
            <a:r>
              <a:rPr lang="en-US" dirty="0"/>
              <a:t>to tell the sampling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F6430-97B3-4138-B812-F0A12CE0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2" y="3012297"/>
            <a:ext cx="11587935" cy="326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44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8921-D2B6-CA8F-AAF5-26824948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tell the types of Studies?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73944-36F3-7AD0-B246-1B1CDAA58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27" y="3312773"/>
            <a:ext cx="10712313" cy="1330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67CEA-4841-BAA0-B711-9B96FA126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6" y="2586626"/>
            <a:ext cx="10712313" cy="84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87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B27E-0E85-D0FA-1143-722F6AC1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13" y="307298"/>
            <a:ext cx="10364451" cy="820609"/>
          </a:xfrm>
        </p:spPr>
        <p:txBody>
          <a:bodyPr/>
          <a:lstStyle/>
          <a:p>
            <a:r>
              <a:rPr lang="en-US" dirty="0"/>
              <a:t>A diagram from stat 511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3260F-036A-9630-0240-E02AD041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46" y="1416861"/>
            <a:ext cx="7230531" cy="4826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E5E2D-12F1-6F57-19A2-6DB0C0D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886" y="575196"/>
            <a:ext cx="1943974" cy="24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83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14712-A96B-37EE-05E9-77B2D1E5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586969"/>
            <a:ext cx="10364451" cy="895560"/>
          </a:xfrm>
        </p:spPr>
        <p:txBody>
          <a:bodyPr/>
          <a:lstStyle/>
          <a:p>
            <a:r>
              <a:rPr lang="en-US" dirty="0"/>
              <a:t>Why tell the types and roles of variables? </a:t>
            </a:r>
          </a:p>
        </p:txBody>
      </p:sp>
    </p:spTree>
    <p:extLst>
      <p:ext uri="{BB962C8B-B14F-4D97-AF65-F5344CB8AC3E}">
        <p14:creationId xmlns:p14="http://schemas.microsoft.com/office/powerpoint/2010/main" val="266629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EECBD-F55A-FABC-4A8C-6639E8C81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A885-13D2-1974-BEBB-1FC61C98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23" y="2775160"/>
            <a:ext cx="7007902" cy="3670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BFC0D-7596-85F2-3A5B-454873E8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046" y="343729"/>
            <a:ext cx="1772196" cy="2231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0CBAA-9734-899B-11C6-A50CC9076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148" y="478146"/>
            <a:ext cx="5628806" cy="196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22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68A75-DE70-59AE-8657-49B3C4E09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506F-0800-2CA6-AD74-225CC5C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758169"/>
            <a:ext cx="10364451" cy="895560"/>
          </a:xfrm>
        </p:spPr>
        <p:txBody>
          <a:bodyPr/>
          <a:lstStyle/>
          <a:p>
            <a:r>
              <a:rPr lang="en-US" dirty="0"/>
              <a:t>Why tell the types and roles of variables?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6C4A41-9093-42E0-4CB1-35EDA6A17135}"/>
                  </a:ext>
                </a:extLst>
              </p:cNvPr>
              <p:cNvSpPr txBox="1"/>
              <p:nvPr/>
            </p:nvSpPr>
            <p:spPr>
              <a:xfrm>
                <a:off x="1503431" y="2541983"/>
                <a:ext cx="877936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: Analysis of Variance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: Linear Regression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: Contingency Tables, Chi-square Test for Independence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: Logistic Regression, Poisson Regression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arrow notation means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𝐷𝑒𝑝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𝐼𝑛𝑑𝑒𝑝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6C4A41-9093-42E0-4CB1-35EDA6A17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431" y="2541983"/>
                <a:ext cx="8779361" cy="2308324"/>
              </a:xfrm>
              <a:prstGeom prst="rect">
                <a:avLst/>
              </a:prstGeom>
              <a:blipFill>
                <a:blip r:embed="rId2"/>
                <a:stretch>
                  <a:fillRect l="-1111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E20DA37-39B7-599C-FBC6-DE3F5B0B3734}"/>
              </a:ext>
            </a:extLst>
          </p:cNvPr>
          <p:cNvSpPr txBox="1"/>
          <p:nvPr/>
        </p:nvSpPr>
        <p:spPr>
          <a:xfrm>
            <a:off x="1464162" y="5968844"/>
            <a:ext cx="953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All of the above models are special cases of linear models (generalized linear models).   </a:t>
            </a:r>
          </a:p>
        </p:txBody>
      </p:sp>
    </p:spTree>
    <p:extLst>
      <p:ext uri="{BB962C8B-B14F-4D97-AF65-F5344CB8AC3E}">
        <p14:creationId xmlns:p14="http://schemas.microsoft.com/office/powerpoint/2010/main" val="4027156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35790-9B21-2D2B-2420-749ED8AD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of the 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3B0A1-B1E4-5CF8-A764-736487F5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25" y="2119037"/>
            <a:ext cx="4749739" cy="3867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D671F-CC11-CABF-1785-1D01EDA408BF}"/>
              </a:ext>
            </a:extLst>
          </p:cNvPr>
          <p:cNvSpPr txBox="1"/>
          <p:nvPr/>
        </p:nvSpPr>
        <p:spPr>
          <a:xfrm>
            <a:off x="6436953" y="5475346"/>
            <a:ext cx="5326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https://www.churchofjesuschrist.org/study/general-conference/2025/04/21andersen?lang=eng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131767-8F8F-740D-5536-D4EAAF466502}"/>
              </a:ext>
            </a:extLst>
          </p:cNvPr>
          <p:cNvSpPr/>
          <p:nvPr/>
        </p:nvSpPr>
        <p:spPr>
          <a:xfrm>
            <a:off x="6501777" y="2288805"/>
            <a:ext cx="4852490" cy="27992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0" i="0" dirty="0">
                <a:solidFill>
                  <a:srgbClr val="212225"/>
                </a:solidFill>
                <a:effectLst/>
                <a:latin typeface="Ensign:Serif"/>
              </a:rPr>
              <a:t>“May we share our love even more abundantly with those who need us so desperately.”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9293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BB94-DF07-001E-C394-6AEDAACB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149E4-9DBA-E024-4BC5-46DBA9E9C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10364452" cy="1234409"/>
          </a:xfrm>
        </p:spPr>
        <p:txBody>
          <a:bodyPr/>
          <a:lstStyle/>
          <a:p>
            <a:r>
              <a:rPr lang="en-US" dirty="0"/>
              <a:t>Please email me any typos and errors you found in this lesson. </a:t>
            </a:r>
          </a:p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2422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3F9620-B492-499F-B279-C43A5FC22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9C663E-9BA6-4496-BC9B-93FF2283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7"/>
          <a:stretch/>
        </p:blipFill>
        <p:spPr>
          <a:xfrm>
            <a:off x="0" y="0"/>
            <a:ext cx="12192000" cy="3651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447BD-6750-B270-1AA9-02F664E3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779" y="4297455"/>
            <a:ext cx="7164131" cy="46566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F28EC2-7576-4063-8685-C3F01C3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4D37E-A707-FF02-D07E-2B11ABDF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49" y="618517"/>
            <a:ext cx="3748035" cy="5641606"/>
          </a:xfrm>
        </p:spPr>
        <p:txBody>
          <a:bodyPr>
            <a:normAutofit/>
          </a:bodyPr>
          <a:lstStyle/>
          <a:p>
            <a:r>
              <a:rPr lang="en-US" dirty="0"/>
              <a:t>Example 2: Choice of Food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8D5E04F-8C37-E1FF-8D9A-D0AAA78C6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411934"/>
              </p:ext>
            </p:extLst>
          </p:nvPr>
        </p:nvGraphicFramePr>
        <p:xfrm>
          <a:off x="4722724" y="618519"/>
          <a:ext cx="7104186" cy="3157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1569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7CAF-CC93-4703-D306-661BBC17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Variable in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DCB4-022B-3255-FC24-1BE2DC51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420" y="2798929"/>
            <a:ext cx="8799464" cy="15009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variable is a </a:t>
            </a:r>
            <a:r>
              <a:rPr lang="en-US" b="1" dirty="0"/>
              <a:t>characteristic</a:t>
            </a:r>
            <a:r>
              <a:rPr lang="en-US" dirty="0"/>
              <a:t> or attribute that can be measured or observed. The value of a variable varies from one observation to another.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844FE-DFCD-8017-569B-588AF6BBB7B3}"/>
              </a:ext>
            </a:extLst>
          </p:cNvPr>
          <p:cNvSpPr/>
          <p:nvPr/>
        </p:nvSpPr>
        <p:spPr>
          <a:xfrm>
            <a:off x="1230420" y="2588931"/>
            <a:ext cx="9295465" cy="17109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5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5FEA-269D-89DB-8C6F-451D6EF1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Variables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043818-1AC4-B376-EF11-DA1662E56076}"/>
              </a:ext>
            </a:extLst>
          </p:cNvPr>
          <p:cNvSpPr txBox="1">
            <a:spLocks/>
          </p:cNvSpPr>
          <p:nvPr/>
        </p:nvSpPr>
        <p:spPr>
          <a:xfrm>
            <a:off x="1388898" y="2224856"/>
            <a:ext cx="4761332" cy="383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Numerical (Quantitative)</a:t>
            </a:r>
          </a:p>
          <a:p>
            <a:pPr lvl="1"/>
            <a:r>
              <a:rPr lang="en-US" dirty="0"/>
              <a:t>Continuous</a:t>
            </a:r>
          </a:p>
          <a:p>
            <a:pPr lvl="1"/>
            <a:r>
              <a:rPr lang="en-US" dirty="0"/>
              <a:t>Discrete</a:t>
            </a:r>
          </a:p>
          <a:p>
            <a:r>
              <a:rPr lang="en-US" dirty="0"/>
              <a:t>Categorical (Qualitative)</a:t>
            </a:r>
          </a:p>
          <a:p>
            <a:pPr lvl="1"/>
            <a:r>
              <a:rPr lang="en-US" dirty="0"/>
              <a:t>Nominal</a:t>
            </a:r>
          </a:p>
          <a:p>
            <a:pPr lvl="1"/>
            <a:r>
              <a:rPr lang="en-US" dirty="0"/>
              <a:t>Ordinal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02CA55-D9DF-A28D-8A4D-9DDB186D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272" y="2614598"/>
            <a:ext cx="4274349" cy="781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939A2B-E2E8-E48B-BB28-DAFA5134B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56" y="4356150"/>
            <a:ext cx="7424453" cy="659439"/>
          </a:xfrm>
          <a:prstGeom prst="rect">
            <a:avLst/>
          </a:prstGeom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29322889-9DD7-A44F-A963-44DD59CA2116}"/>
              </a:ext>
            </a:extLst>
          </p:cNvPr>
          <p:cNvSpPr/>
          <p:nvPr/>
        </p:nvSpPr>
        <p:spPr>
          <a:xfrm>
            <a:off x="1151336" y="5806073"/>
            <a:ext cx="9889328" cy="707896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Can you draw lines to connect the correct type of variable to the given sampled data?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Can you think of some examples of each type of variable? </a:t>
            </a:r>
          </a:p>
        </p:txBody>
      </p:sp>
    </p:spTree>
    <p:extLst>
      <p:ext uri="{BB962C8B-B14F-4D97-AF65-F5344CB8AC3E}">
        <p14:creationId xmlns:p14="http://schemas.microsoft.com/office/powerpoint/2010/main" val="10160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873676-3D69-48B0-BA02-D759766A9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48E96D7-6599-4607-9958-FD9E10001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3BB08-9BAF-1C2B-BD95-DC7C0433B2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77" b="4513"/>
          <a:stretch/>
        </p:blipFill>
        <p:spPr>
          <a:xfrm>
            <a:off x="20" y="-1"/>
            <a:ext cx="12191980" cy="418773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478AA5-D1D0-4B5E-9FDE-6F55026D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CA8EEE2-DA9A-4635-9B41-33EB56514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74156-FACB-7A7A-0170-770215709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4437888"/>
            <a:ext cx="9899904" cy="11167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Example 3: mtcars</a:t>
            </a:r>
          </a:p>
        </p:txBody>
      </p:sp>
    </p:spTree>
    <p:extLst>
      <p:ext uri="{BB962C8B-B14F-4D97-AF65-F5344CB8AC3E}">
        <p14:creationId xmlns:p14="http://schemas.microsoft.com/office/powerpoint/2010/main" val="25022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094A-AE73-9023-8337-EDA9CCC0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</a:t>
            </a:r>
            <a:r>
              <a:rPr lang="en-US" dirty="0" err="1"/>
              <a:t>Mtcars</a:t>
            </a:r>
            <a:r>
              <a:rPr lang="en-US" dirty="0"/>
              <a:t>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5040E-81C2-F9A7-0924-9AE80CB1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968" y="1805884"/>
            <a:ext cx="5157619" cy="4444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97153-C01D-B538-B389-D091A1B12573}"/>
              </a:ext>
            </a:extLst>
          </p:cNvPr>
          <p:cNvSpPr txBox="1"/>
          <p:nvPr/>
        </p:nvSpPr>
        <p:spPr>
          <a:xfrm>
            <a:off x="6716772" y="6495575"/>
            <a:ext cx="49688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https://www.rdocumentation.org/packages/datasets/versions/3.6.2/topics/mtcars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AB4858-AD62-BFAE-90C4-2DD89F1A3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57" y="1941225"/>
            <a:ext cx="5776350" cy="2722962"/>
          </a:xfrm>
          <a:prstGeom prst="rect">
            <a:avLst/>
          </a:prstGeom>
        </p:spPr>
      </p:pic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6FB036B4-7AAE-2F8C-BF7D-F8214DD27909}"/>
              </a:ext>
            </a:extLst>
          </p:cNvPr>
          <p:cNvSpPr/>
          <p:nvPr/>
        </p:nvSpPr>
        <p:spPr>
          <a:xfrm>
            <a:off x="297320" y="5841657"/>
            <a:ext cx="5968844" cy="544152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you recognize the type of variables in the dataset? </a:t>
            </a:r>
          </a:p>
        </p:txBody>
      </p:sp>
    </p:spTree>
    <p:extLst>
      <p:ext uri="{BB962C8B-B14F-4D97-AF65-F5344CB8AC3E}">
        <p14:creationId xmlns:p14="http://schemas.microsoft.com/office/powerpoint/2010/main" val="2292816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DF5F8-6DA4-41FC-76A5-42DE157A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Example 3: relationship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8296C-5AD1-840C-CE2B-FE10F6D76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407" y="2367092"/>
            <a:ext cx="3570871" cy="2782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You may want to answer the question:</a:t>
            </a:r>
          </a:p>
          <a:p>
            <a:pPr marL="457200" lvl="1" indent="0">
              <a:buNone/>
            </a:pPr>
            <a:r>
              <a:rPr lang="en-US" sz="2800" dirty="0"/>
              <a:t>Do heavier vehicles tend to have fewer mpg?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33ACC-9771-E2C8-C445-CAA6C012D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1" y="502171"/>
            <a:ext cx="7609416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46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C0787-4594-935B-B037-12BE06C5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Roles of Variables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E6384BD-DD2C-48A5-77A3-0E97CB462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740835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226411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1202</TotalTime>
  <Words>597</Words>
  <Application>Microsoft Office PowerPoint</Application>
  <PresentationFormat>Widescreen</PresentationFormat>
  <Paragraphs>90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Ensign:Serif</vt:lpstr>
      <vt:lpstr>Arial</vt:lpstr>
      <vt:lpstr>Cambria Math</vt:lpstr>
      <vt:lpstr>Tw Cen MT</vt:lpstr>
      <vt:lpstr>Wingdings</vt:lpstr>
      <vt:lpstr>Droplet</vt:lpstr>
      <vt:lpstr>Variables and Study Designs</vt:lpstr>
      <vt:lpstr>Example 1:  5K Race </vt:lpstr>
      <vt:lpstr>Example 2: Choice of Food</vt:lpstr>
      <vt:lpstr>Definition of Variable in Statistics</vt:lpstr>
      <vt:lpstr>Types of Variables</vt:lpstr>
      <vt:lpstr>Example 3: mtcars</vt:lpstr>
      <vt:lpstr>Example 3: Mtcars variables</vt:lpstr>
      <vt:lpstr>Example 3: relationship</vt:lpstr>
      <vt:lpstr>Roles of Variables</vt:lpstr>
      <vt:lpstr>Example 4</vt:lpstr>
      <vt:lpstr>Example 5</vt:lpstr>
      <vt:lpstr>The Design of a Study</vt:lpstr>
      <vt:lpstr>Types of Study Designs</vt:lpstr>
      <vt:lpstr>Study Design Type  Let’s search for the keywords online</vt:lpstr>
      <vt:lpstr>Chatgpt says about Observational study and controlled experiment</vt:lpstr>
      <vt:lpstr>Types of Study Designs</vt:lpstr>
      <vt:lpstr>Population and Sample</vt:lpstr>
      <vt:lpstr>Random Sampling Methods</vt:lpstr>
      <vt:lpstr>Reading Assignment</vt:lpstr>
      <vt:lpstr>PowerPoint Presentation</vt:lpstr>
      <vt:lpstr>Why do these matter?</vt:lpstr>
      <vt:lpstr>At least  We know why it matters  to tell the sampling method</vt:lpstr>
      <vt:lpstr>Why tell the types of Studies? </vt:lpstr>
      <vt:lpstr>A diagram from stat 511</vt:lpstr>
      <vt:lpstr>Why tell the types and roles of variables? </vt:lpstr>
      <vt:lpstr>PowerPoint Presentation</vt:lpstr>
      <vt:lpstr>Why tell the types and roles of variables? </vt:lpstr>
      <vt:lpstr>Quote of the day</vt:lpstr>
      <vt:lpstr>Typos?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Jie Wang</dc:creator>
  <cp:lastModifiedBy>Jie Wang</cp:lastModifiedBy>
  <cp:revision>10</cp:revision>
  <dcterms:created xsi:type="dcterms:W3CDTF">2025-05-02T01:05:29Z</dcterms:created>
  <dcterms:modified xsi:type="dcterms:W3CDTF">2025-05-05T17:15:43Z</dcterms:modified>
</cp:coreProperties>
</file>